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8"/>
  </p:notesMasterIdLst>
  <p:handoutMasterIdLst>
    <p:handoutMasterId r:id="rId39"/>
  </p:handoutMasterIdLst>
  <p:sldIdLst>
    <p:sldId id="503" r:id="rId2"/>
    <p:sldId id="276" r:id="rId3"/>
    <p:sldId id="603" r:id="rId4"/>
    <p:sldId id="606" r:id="rId5"/>
    <p:sldId id="607" r:id="rId6"/>
    <p:sldId id="608" r:id="rId7"/>
    <p:sldId id="609" r:id="rId8"/>
    <p:sldId id="610" r:id="rId9"/>
    <p:sldId id="611" r:id="rId10"/>
    <p:sldId id="612" r:id="rId11"/>
    <p:sldId id="613" r:id="rId12"/>
    <p:sldId id="614" r:id="rId13"/>
    <p:sldId id="616" r:id="rId14"/>
    <p:sldId id="617" r:id="rId15"/>
    <p:sldId id="618" r:id="rId16"/>
    <p:sldId id="619" r:id="rId17"/>
    <p:sldId id="620" r:id="rId18"/>
    <p:sldId id="621" r:id="rId19"/>
    <p:sldId id="622" r:id="rId20"/>
    <p:sldId id="623" r:id="rId21"/>
    <p:sldId id="624" r:id="rId22"/>
    <p:sldId id="625" r:id="rId23"/>
    <p:sldId id="626" r:id="rId24"/>
    <p:sldId id="627" r:id="rId25"/>
    <p:sldId id="635" r:id="rId26"/>
    <p:sldId id="629" r:id="rId27"/>
    <p:sldId id="628" r:id="rId28"/>
    <p:sldId id="630" r:id="rId29"/>
    <p:sldId id="631" r:id="rId30"/>
    <p:sldId id="632" r:id="rId31"/>
    <p:sldId id="633" r:id="rId32"/>
    <p:sldId id="636" r:id="rId33"/>
    <p:sldId id="634" r:id="rId34"/>
    <p:sldId id="602" r:id="rId35"/>
    <p:sldId id="504" r:id="rId36"/>
    <p:sldId id="50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равила при създаване на презентация" id="{2F1C1310-0ADB-47E8-8DF5-7814D905ECBB}">
          <p14:sldIdLst>
            <p14:sldId id="603"/>
            <p14:sldId id="606"/>
            <p14:sldId id="607"/>
            <p14:sldId id="608"/>
            <p14:sldId id="609"/>
          </p14:sldIdLst>
        </p14:section>
        <p14:section name="Структура на компютърна презентация" id="{1B0DC651-2A99-4012-AF66-EF3DDB6142A3}">
          <p14:sldIdLst>
            <p14:sldId id="610"/>
            <p14:sldId id="611"/>
            <p14:sldId id="612"/>
          </p14:sldIdLst>
        </p14:section>
        <p14:section name="Създаване на компютърна презентация" id="{A302296E-454E-494B-94E6-54911C804E7B}">
          <p14:sldIdLst>
            <p14:sldId id="613"/>
            <p14:sldId id="614"/>
            <p14:sldId id="616"/>
            <p14:sldId id="617"/>
            <p14:sldId id="618"/>
            <p14:sldId id="619"/>
          </p14:sldIdLst>
        </p14:section>
        <p14:section name="Вмъкване и форматиране на графични обекти и изображения" id="{4E9CCFCA-AB25-476C-8E3F-C42A5BBCD604}">
          <p14:sldIdLst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35"/>
            <p14:sldId id="629"/>
            <p14:sldId id="628"/>
            <p14:sldId id="630"/>
            <p14:sldId id="631"/>
            <p14:sldId id="632"/>
            <p14:sldId id="633"/>
            <p14:sldId id="636"/>
            <p14:sldId id="634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D3CB"/>
    <a:srgbClr val="FFFFFF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17" autoAdjust="0"/>
    <p:restoredTop sz="96395" autoAdjust="0"/>
  </p:normalViewPr>
  <p:slideViewPr>
    <p:cSldViewPr showGuides="1">
      <p:cViewPr>
        <p:scale>
          <a:sx n="75" d="100"/>
          <a:sy n="75" d="100"/>
        </p:scale>
        <p:origin x="1326" y="85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8.1.2025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gif>
</file>

<file path=ppt/media/image46.png>
</file>

<file path=ppt/media/image47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9522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1969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48561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1/8/2025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2053189"/>
            <a:ext cx="11083636" cy="724555"/>
          </a:xfrm>
        </p:spPr>
        <p:txBody>
          <a:bodyPr>
            <a:normAutofit/>
          </a:bodyPr>
          <a:lstStyle/>
          <a:p>
            <a:r>
              <a:rPr lang="bg-BG" dirty="0"/>
              <a:t>Утвърдени практики при създаване на презентации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1622499"/>
          </a:xfrm>
        </p:spPr>
        <p:txBody>
          <a:bodyPr>
            <a:normAutofit fontScale="90000"/>
          </a:bodyPr>
          <a:lstStyle/>
          <a:p>
            <a:r>
              <a:rPr lang="ru-RU" dirty="0"/>
              <a:t>Създаване на презентация и форматиране на графични обекти</a:t>
            </a:r>
            <a:endParaRPr lang="en-US" dirty="0"/>
          </a:p>
        </p:txBody>
      </p:sp>
      <p:sp>
        <p:nvSpPr>
          <p:cNvPr id="14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5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0" y="2815966"/>
            <a:ext cx="3058065" cy="284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14" y="3164712"/>
            <a:ext cx="1934324" cy="86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Първи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Заглавие</a:t>
            </a:r>
            <a:r>
              <a:rPr lang="bg-BG" dirty="0"/>
              <a:t> на презентацията</a:t>
            </a:r>
          </a:p>
          <a:p>
            <a:pPr lvl="1"/>
            <a:r>
              <a:rPr lang="bg-BG" b="1" dirty="0"/>
              <a:t>Кратко</a:t>
            </a:r>
            <a:r>
              <a:rPr lang="bg-BG" dirty="0"/>
              <a:t> и </a:t>
            </a:r>
            <a:r>
              <a:rPr lang="bg-BG" b="1" dirty="0"/>
              <a:t>ясно</a:t>
            </a:r>
            <a:r>
              <a:rPr lang="bg-BG" dirty="0"/>
              <a:t> без използване на съкращения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Втори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Съдържание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Всички следващи основни слайдове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Информация</a:t>
            </a:r>
            <a:r>
              <a:rPr lang="bg-BG" dirty="0"/>
              <a:t> по темата</a:t>
            </a:r>
          </a:p>
          <a:p>
            <a:pPr lvl="1"/>
            <a:r>
              <a:rPr lang="bg-BG" dirty="0"/>
              <a:t>Използват се </a:t>
            </a:r>
            <a:r>
              <a:rPr lang="bg-BG" b="1" dirty="0"/>
              <a:t>графични обекти</a:t>
            </a:r>
            <a:r>
              <a:rPr lang="bg-BG" dirty="0"/>
              <a:t>, за да пояснят текста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Последен слайд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Обобщение</a:t>
            </a:r>
            <a:r>
              <a:rPr lang="bg-BG" dirty="0"/>
              <a:t> на презентацията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9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Създаване на компютърна презентация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00" y="729000"/>
            <a:ext cx="6795000" cy="3805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35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D4B9FD-A598-96F4-EB61-CDB42AC47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22" y="1262100"/>
            <a:ext cx="10309155" cy="5407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презентация в </a:t>
            </a:r>
            <a:r>
              <a:rPr lang="en-US" dirty="0"/>
              <a:t>PowerPoint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441000" y="3654000"/>
            <a:ext cx="5715000" cy="1575000"/>
          </a:xfrm>
          <a:prstGeom prst="wedgeRoundRectCallout">
            <a:avLst>
              <a:gd name="adj1" fmla="val -49790"/>
              <a:gd name="adj2" fmla="val -849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създадем нова презентация без никакъв шаблон, избираме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Blank Presentation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2248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Дизайн</a:t>
            </a:r>
            <a:r>
              <a:rPr lang="bg-BG" dirty="0"/>
              <a:t> – </a:t>
            </a:r>
            <a:r>
              <a:rPr lang="bg-BG" b="1" dirty="0"/>
              <a:t>съчетанието</a:t>
            </a:r>
            <a:r>
              <a:rPr lang="bg-BG" dirty="0"/>
              <a:t> и </a:t>
            </a:r>
            <a:r>
              <a:rPr lang="bg-BG" b="1" dirty="0"/>
              <a:t>оформянето</a:t>
            </a:r>
            <a:r>
              <a:rPr lang="bg-BG" dirty="0"/>
              <a:t> на елементи в слайдовете на презентация</a:t>
            </a:r>
          </a:p>
          <a:p>
            <a:pPr lvl="1"/>
            <a:r>
              <a:rPr lang="bg-BG" dirty="0"/>
              <a:t>Определя се от </a:t>
            </a:r>
            <a:r>
              <a:rPr lang="bg-BG" b="1" dirty="0"/>
              <a:t>темата</a:t>
            </a:r>
            <a:r>
              <a:rPr lang="bg-BG" dirty="0"/>
              <a:t> и </a:t>
            </a:r>
            <a:r>
              <a:rPr lang="bg-BG" b="1" dirty="0"/>
              <a:t>целта</a:t>
            </a:r>
            <a:r>
              <a:rPr lang="bg-BG" dirty="0"/>
              <a:t> на презентацията</a:t>
            </a:r>
          </a:p>
          <a:p>
            <a:r>
              <a:rPr lang="bg-BG" dirty="0"/>
              <a:t>Задава се 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Themes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bg-BG" b="1" dirty="0"/>
              <a:t>менюто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Дизайн на презентация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96668" y="4397253"/>
            <a:ext cx="6198663" cy="19333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9636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674000"/>
            <a:ext cx="6210000" cy="5050890"/>
          </a:xfrm>
        </p:spPr>
        <p:txBody>
          <a:bodyPr/>
          <a:lstStyle/>
          <a:p>
            <a:pPr>
              <a:spcAft>
                <a:spcPts val="1200"/>
              </a:spcAft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Структура на оформление на елементи </a:t>
            </a:r>
            <a:r>
              <a:rPr lang="en-US" b="1" dirty="0"/>
              <a:t>(Layout) </a:t>
            </a:r>
            <a:r>
              <a:rPr lang="bg-BG" dirty="0"/>
              <a:t>– задава структурата на даден слайд</a:t>
            </a:r>
          </a:p>
          <a:p>
            <a:pPr lvl="1">
              <a:spcAft>
                <a:spcPts val="1200"/>
              </a:spcAft>
            </a:pPr>
            <a:r>
              <a:rPr lang="bg-BG" dirty="0"/>
              <a:t>Изборът зависи от съдържанието на слайда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bg-BG" dirty="0"/>
              <a:t>Задава се от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Layout</a:t>
            </a:r>
            <a:r>
              <a:rPr lang="en-US" dirty="0"/>
              <a:t>] </a:t>
            </a:r>
            <a:r>
              <a:rPr lang="bg-BG" dirty="0"/>
              <a:t>от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оформление на елементи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A5D7A7-362E-65AE-C254-3F1666308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000" y="1674000"/>
            <a:ext cx="5510512" cy="45264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2498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905598" cy="5528766"/>
          </a:xfrm>
        </p:spPr>
        <p:txBody>
          <a:bodyPr/>
          <a:lstStyle/>
          <a:p>
            <a:r>
              <a:rPr lang="bg-BG" dirty="0"/>
              <a:t>Слайд се добавя с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New Slide</a:t>
            </a:r>
            <a:r>
              <a:rPr lang="en-US" dirty="0"/>
              <a:t>]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Slides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слайд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3900C2-F8E8-A2F5-A62F-4FB1E93C5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000" y="1277580"/>
            <a:ext cx="4050000" cy="536585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6119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C524CD-ABD1-EDEF-37C9-470DB7F5C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083" y="1269000"/>
            <a:ext cx="10145833" cy="534603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Запазване на документ в </a:t>
            </a:r>
            <a:r>
              <a:rPr lang="en-US" dirty="0"/>
              <a:t>PowerPoint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2226000" y="2754000"/>
            <a:ext cx="5895000" cy="1665000"/>
          </a:xfrm>
          <a:prstGeom prst="wedgeRoundRectCallout">
            <a:avLst>
              <a:gd name="adj1" fmla="val -62937"/>
              <a:gd name="adj2" fmla="val -1005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Както при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Word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Excel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отваряме менюто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съответната команда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запазване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458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Вмъкване и форматиране на графични обекти 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159" y="1404000"/>
            <a:ext cx="2539682" cy="25396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32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Графичните изображения </a:t>
            </a:r>
            <a:r>
              <a:rPr lang="bg-BG" dirty="0"/>
              <a:t>могат да се </a:t>
            </a:r>
            <a:r>
              <a:rPr lang="bg-BG" b="1" dirty="0"/>
              <a:t>вмъкнат</a:t>
            </a:r>
            <a:r>
              <a:rPr lang="bg-BG" dirty="0"/>
              <a:t> от:</a:t>
            </a:r>
          </a:p>
          <a:p>
            <a:pPr lvl="1"/>
            <a:r>
              <a:rPr lang="bg-BG" dirty="0"/>
              <a:t>Файловата система на компютъра</a:t>
            </a:r>
          </a:p>
          <a:p>
            <a:pPr lvl="1"/>
            <a:r>
              <a:rPr lang="bg-BG" dirty="0"/>
              <a:t>Интернет</a:t>
            </a:r>
          </a:p>
          <a:p>
            <a:r>
              <a:rPr lang="bg-BG" dirty="0"/>
              <a:t>Вмъкват се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Images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26876" y="4266182"/>
            <a:ext cx="3938247" cy="223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399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AA34CB-73EC-FAD4-B712-B3D0A0686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6115" y="1266997"/>
            <a:ext cx="10394999" cy="54638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4026000" y="3834000"/>
            <a:ext cx="6030000" cy="1215000"/>
          </a:xfrm>
          <a:prstGeom prst="wedgeRoundRectCallout">
            <a:avLst>
              <a:gd name="adj1" fmla="val -52575"/>
              <a:gd name="adj2" fmla="val -1039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компютъра, избираме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 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Device…</a:t>
            </a:r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874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Правила</a:t>
            </a:r>
            <a:r>
              <a:rPr lang="bg-BG" dirty="0"/>
              <a:t> при създаване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Структура</a:t>
            </a:r>
            <a:r>
              <a:rPr lang="bg-BG" dirty="0"/>
              <a:t> 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Създаване</a:t>
            </a:r>
            <a:r>
              <a:rPr lang="bg-BG" dirty="0"/>
              <a:t> на компютърна презентация</a:t>
            </a:r>
          </a:p>
          <a:p>
            <a:r>
              <a:rPr lang="bg-BG" dirty="0"/>
              <a:t>͏</a:t>
            </a:r>
            <a:r>
              <a:rPr lang="bg-BG" b="1" dirty="0"/>
              <a:t>Вмъкване</a:t>
            </a:r>
            <a:r>
              <a:rPr lang="bg-BG" dirty="0"/>
              <a:t> и </a:t>
            </a:r>
            <a:r>
              <a:rPr lang="bg-BG" b="1" dirty="0"/>
              <a:t>форматиране</a:t>
            </a:r>
            <a:r>
              <a:rPr lang="bg-BG" dirty="0"/>
              <a:t> на </a:t>
            </a:r>
            <a:r>
              <a:rPr lang="bg-BG" b="1" dirty="0"/>
              <a:t>графични обекти </a:t>
            </a:r>
            <a:r>
              <a:rPr lang="bg-BG" dirty="0"/>
              <a:t>и </a:t>
            </a:r>
            <a:r>
              <a:rPr lang="bg-BG" b="1" dirty="0"/>
              <a:t>изображения</a:t>
            </a:r>
            <a:endParaRPr lang="en-US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49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FF4D06-3165-53B9-9B9F-2F3AFB44A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6115" y="1266997"/>
            <a:ext cx="10394999" cy="54638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46754C-6CB3-A99A-2B70-6ECEF6079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718" y="1494000"/>
            <a:ext cx="7300104" cy="45795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387072" y="3249000"/>
            <a:ext cx="6165000" cy="1755000"/>
          </a:xfrm>
          <a:prstGeom prst="wedgeRoundRectCallout">
            <a:avLst>
              <a:gd name="adj1" fmla="val -68742"/>
              <a:gd name="adj2" fmla="val -390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трябва да изберете коя снимка да качите в презентацията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843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D39EDD-EF7E-E3AD-0701-C0A736E88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5" y="1266997"/>
            <a:ext cx="10395699" cy="54641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компютъра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803100" y="1899000"/>
            <a:ext cx="3792900" cy="1305000"/>
          </a:xfrm>
          <a:prstGeom prst="wedgeRoundRectCallout">
            <a:avLst>
              <a:gd name="adj1" fmla="val 178"/>
              <a:gd name="adj2" fmla="val 830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Избраната снимка се зарежда на слайда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24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01CE72-0D68-1ECC-2FF4-84F2EDEA6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5" y="1266997"/>
            <a:ext cx="10395699" cy="54641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453264" y="4464000"/>
            <a:ext cx="5400000" cy="1260000"/>
          </a:xfrm>
          <a:prstGeom prst="wedgeRoundRectCallout">
            <a:avLst>
              <a:gd name="adj1" fmla="val -41621"/>
              <a:gd name="adj2" fmla="val -840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качим снимка от интернет, избираме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Pictures</a:t>
            </a:r>
          </a:p>
        </p:txBody>
      </p:sp>
    </p:spTree>
    <p:extLst>
      <p:ext uri="{BB962C8B-B14F-4D97-AF65-F5344CB8AC3E}">
        <p14:creationId xmlns:p14="http://schemas.microsoft.com/office/powerpoint/2010/main" val="203402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8860D8C-E53F-81BC-3CFB-5400E8D9A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15" y="1266997"/>
            <a:ext cx="10395699" cy="54641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изображения от интернет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EE0155-FE08-568A-7957-6A68FBB8A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000" y="2103281"/>
            <a:ext cx="8478433" cy="4448796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4789102" y="1293281"/>
            <a:ext cx="6963928" cy="1620000"/>
          </a:xfrm>
          <a:prstGeom prst="wedgeRoundRectCallout">
            <a:avLst>
              <a:gd name="adj1" fmla="val 15185"/>
              <a:gd name="adj2" fmla="val 431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 се диалогов прозорец, в който директно от интернет търсите и избирате желаното от вас изображение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417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</a:t>
            </a:r>
            <a:r>
              <a:rPr lang="bg-BG" b="1" dirty="0"/>
              <a:t>щракване</a:t>
            </a:r>
            <a:r>
              <a:rPr lang="bg-BG" dirty="0"/>
              <a:t> върху снимка, тя се огражда с </a:t>
            </a:r>
            <a:r>
              <a:rPr lang="bg-BG" b="1" dirty="0"/>
              <a:t>рамка с водачи </a:t>
            </a:r>
            <a:r>
              <a:rPr lang="bg-BG" dirty="0"/>
              <a:t>в ъглитие и средите</a:t>
            </a:r>
          </a:p>
          <a:p>
            <a:r>
              <a:rPr lang="bg-BG" dirty="0"/>
              <a:t>Чрез </a:t>
            </a:r>
            <a:r>
              <a:rPr lang="bg-BG" b="1" dirty="0"/>
              <a:t>влачене</a:t>
            </a:r>
            <a:r>
              <a:rPr lang="bg-BG" dirty="0"/>
              <a:t> на мишката тези водачи </a:t>
            </a:r>
            <a:r>
              <a:rPr lang="bg-BG" b="1" dirty="0"/>
              <a:t>променят размера </a:t>
            </a:r>
            <a:r>
              <a:rPr lang="bg-BG" dirty="0"/>
              <a:t>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Оразмеряване на изображения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65C5DF-14B5-ABC7-8045-28E4F793DD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933"/>
          <a:stretch/>
        </p:blipFill>
        <p:spPr>
          <a:xfrm>
            <a:off x="3711000" y="3186394"/>
            <a:ext cx="4770000" cy="353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8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9770C-2313-CB84-6542-DE4E1522D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740ABD-A45D-D6FB-4313-B15E4367DC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A5CD8B-0ADB-C80E-5F0D-34CE82DE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Оразмеряване на изображения – видео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8A909-FB89-2F96-394E-13C249284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703" y="1269000"/>
            <a:ext cx="10270592" cy="539502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548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Графичните изображения в </a:t>
            </a:r>
            <a:r>
              <a:rPr lang="en-US" b="1" dirty="0"/>
              <a:t>PowerPoint</a:t>
            </a:r>
            <a:r>
              <a:rPr lang="en-US" dirty="0"/>
              <a:t> </a:t>
            </a:r>
            <a:r>
              <a:rPr lang="bg-BG" dirty="0"/>
              <a:t>се форматират в </a:t>
            </a:r>
            <a:r>
              <a:rPr lang="bg-BG" b="1" dirty="0"/>
              <a:t>менюто </a:t>
            </a:r>
            <a:r>
              <a:rPr lang="en-GB" b="1" dirty="0">
                <a:solidFill>
                  <a:schemeClr val="bg1"/>
                </a:solidFill>
              </a:rPr>
              <a:t>Picture</a:t>
            </a:r>
            <a:r>
              <a:rPr lang="en-GB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Format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Снимката за форматиране </a:t>
            </a:r>
            <a:r>
              <a:rPr lang="bg-BG" b="1" dirty="0"/>
              <a:t>трябва да бъде маркирана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075" y="3960508"/>
            <a:ext cx="11493850" cy="13250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328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Adjust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dirty="0"/>
              <a:t>Задавате на </a:t>
            </a:r>
            <a:r>
              <a:rPr lang="bg-BG" b="1" dirty="0"/>
              <a:t>различни корекции </a:t>
            </a:r>
            <a:r>
              <a:rPr lang="bg-BG" dirty="0"/>
              <a:t>(яркост, контраст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b="1" dirty="0"/>
              <a:t>Промените цвета </a:t>
            </a:r>
            <a:r>
              <a:rPr lang="bg-BG" dirty="0"/>
              <a:t>на изображението</a:t>
            </a:r>
          </a:p>
          <a:p>
            <a:pPr lvl="1"/>
            <a:r>
              <a:rPr lang="bg-BG" b="1" dirty="0"/>
              <a:t>Добавяте</a:t>
            </a:r>
            <a:r>
              <a:rPr lang="en-US" b="1" dirty="0"/>
              <a:t> </a:t>
            </a:r>
            <a:r>
              <a:rPr lang="bg-BG" b="1" dirty="0"/>
              <a:t>ефекти</a:t>
            </a:r>
          </a:p>
          <a:p>
            <a:pPr lvl="1"/>
            <a:r>
              <a:rPr lang="bg-BG" b="1" dirty="0"/>
              <a:t>Компресирате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2270" y="4779000"/>
            <a:ext cx="7287460" cy="15136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3778043" y="4779000"/>
            <a:ext cx="1136210" cy="1214939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916990" y="4779000"/>
            <a:ext cx="684010" cy="121493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01000" y="4779000"/>
            <a:ext cx="810000" cy="121493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581000" y="4778287"/>
            <a:ext cx="2158730" cy="45071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118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Picture Styles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Форматирате рамката </a:t>
            </a:r>
            <a:r>
              <a:rPr lang="bg-BG" dirty="0"/>
              <a:t>на изображението (цвят, дебелина</a:t>
            </a:r>
            <a:r>
              <a:rPr lang="en-US" dirty="0"/>
              <a:t>, </a:t>
            </a:r>
            <a:r>
              <a:rPr lang="bg-BG" dirty="0"/>
              <a:t>...)</a:t>
            </a:r>
          </a:p>
          <a:p>
            <a:pPr lvl="1"/>
            <a:r>
              <a:rPr lang="bg-BG" dirty="0"/>
              <a:t>Избирате</a:t>
            </a:r>
            <a:r>
              <a:rPr lang="bg-BG" b="1" dirty="0"/>
              <a:t> различни ефекти</a:t>
            </a:r>
          </a:p>
          <a:p>
            <a:pPr lvl="1"/>
            <a:r>
              <a:rPr lang="bg-BG" dirty="0"/>
              <a:t>Избирате </a:t>
            </a:r>
            <a:r>
              <a:rPr lang="bg-BG" b="1" dirty="0"/>
              <a:t>готови модели на рамки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Styles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1962" y="4260112"/>
            <a:ext cx="6868076" cy="20498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6877048" y="4277801"/>
            <a:ext cx="2458952" cy="60933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877048" y="4887134"/>
            <a:ext cx="2458952" cy="521865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6000" y="4464000"/>
            <a:ext cx="3915000" cy="130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658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Изрязвате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Променяте размера </a:t>
            </a:r>
            <a:r>
              <a:rPr lang="bg-BG" dirty="0"/>
              <a:t>на изображението</a:t>
            </a:r>
            <a:r>
              <a:rPr lang="en-US" dirty="0"/>
              <a:t> (</a:t>
            </a:r>
            <a:r>
              <a:rPr lang="bg-BG" dirty="0"/>
              <a:t>височина и широчина)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11000" y="3923427"/>
            <a:ext cx="3389973" cy="17384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602035" y="3923429"/>
            <a:ext cx="851822" cy="139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455446" y="3923427"/>
            <a:ext cx="2543938" cy="139500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584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bg-BG" dirty="0"/>
              <a:t>Правила при създаване на презентация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000" y="1224000"/>
            <a:ext cx="5265000" cy="28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9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Arrange</a:t>
            </a:r>
            <a:r>
              <a:rPr lang="en-US" b="1" dirty="0"/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Премествате</a:t>
            </a:r>
            <a:r>
              <a:rPr lang="bg-BG" dirty="0"/>
              <a:t> изображението на </a:t>
            </a:r>
            <a:r>
              <a:rPr lang="bg-BG" b="1" dirty="0"/>
              <a:t>преден</a:t>
            </a:r>
            <a:r>
              <a:rPr lang="bg-BG" dirty="0"/>
              <a:t>/</a:t>
            </a:r>
            <a:r>
              <a:rPr lang="bg-BG" b="1" dirty="0"/>
              <a:t>заден план</a:t>
            </a:r>
          </a:p>
          <a:p>
            <a:pPr lvl="1"/>
            <a:r>
              <a:rPr lang="bg-BG" b="1" dirty="0"/>
              <a:t>Подравните</a:t>
            </a:r>
            <a:r>
              <a:rPr lang="bg-BG" dirty="0"/>
              <a:t> изображението</a:t>
            </a:r>
          </a:p>
          <a:p>
            <a:pPr lvl="1"/>
            <a:r>
              <a:rPr lang="bg-BG" b="1" dirty="0"/>
              <a:t>Групирате </a:t>
            </a:r>
            <a:r>
              <a:rPr lang="bg-BG" dirty="0"/>
              <a:t>маркираните</a:t>
            </a:r>
            <a:r>
              <a:rPr lang="bg-BG" b="1" dirty="0"/>
              <a:t> </a:t>
            </a:r>
            <a:r>
              <a:rPr lang="bg-BG" dirty="0"/>
              <a:t>изображения</a:t>
            </a:r>
          </a:p>
          <a:p>
            <a:pPr lvl="1"/>
            <a:r>
              <a:rPr lang="bg-BG" b="1" dirty="0"/>
              <a:t>Завъртате</a:t>
            </a:r>
            <a:r>
              <a:rPr lang="bg-BG" dirty="0"/>
              <a:t>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Arrange </a:t>
            </a:r>
            <a:r>
              <a:rPr lang="bg-BG" dirty="0"/>
              <a:t>панел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20537" y="4780694"/>
            <a:ext cx="3950926" cy="172630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4158435" y="4820498"/>
            <a:ext cx="2386447" cy="95081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46000" y="4819427"/>
            <a:ext cx="1305000" cy="45821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544882" y="5277640"/>
            <a:ext cx="1306118" cy="446359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49023" y="5723999"/>
            <a:ext cx="1301977" cy="44635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61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Графични обекти се вмъкват от </a:t>
            </a:r>
            <a:r>
              <a:rPr lang="bg-BG" b="1" dirty="0"/>
              <a:t>падащото меню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r>
              <a:rPr lang="bg-BG" b="1" dirty="0"/>
              <a:t> </a:t>
            </a:r>
            <a:r>
              <a:rPr lang="bg-BG" dirty="0"/>
              <a:t>на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Illustration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Insert </a:t>
            </a:r>
            <a:endParaRPr lang="en-US" b="1" dirty="0"/>
          </a:p>
          <a:p>
            <a:r>
              <a:rPr lang="bg-BG" dirty="0"/>
              <a:t>След като изберете форма, показалецът става кръстче</a:t>
            </a:r>
          </a:p>
          <a:p>
            <a:r>
              <a:rPr lang="bg-BG" dirty="0"/>
              <a:t>При щракване и изтегляне с мишката се изчертава формата</a:t>
            </a:r>
            <a:endParaRPr lang="en-US" dirty="0"/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обекти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0893B6-5CED-B98E-BBF2-788D679855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00" r="1000"/>
          <a:stretch/>
        </p:blipFill>
        <p:spPr>
          <a:xfrm>
            <a:off x="3773249" y="4329000"/>
            <a:ext cx="4645503" cy="17753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927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5BDC1-8D10-9ECF-7A28-A8565FFDD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4B3448-5FD0-5FCE-E41D-76199ECF33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892689-2F09-4BCA-5E98-29EDF9AB5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Вмъкване на графични обекти</a:t>
            </a:r>
            <a:r>
              <a:rPr lang="en-GB" dirty="0"/>
              <a:t> –</a:t>
            </a:r>
            <a:r>
              <a:rPr lang="bg-BG" dirty="0"/>
              <a:t> видео</a:t>
            </a:r>
            <a:endParaRPr lang="en-US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0A76ED8-5297-0577-A34D-CE26FBC04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00" y="1191138"/>
            <a:ext cx="10575000" cy="555492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29381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Форматирането</a:t>
            </a:r>
            <a:r>
              <a:rPr lang="bg-BG" dirty="0"/>
              <a:t> на графични обекти се извършва 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в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Shape Format</a:t>
            </a:r>
          </a:p>
          <a:p>
            <a:r>
              <a:rPr lang="bg-BG" dirty="0"/>
              <a:t>От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 Styles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можете да:</a:t>
            </a:r>
          </a:p>
          <a:p>
            <a:pPr lvl="1"/>
            <a:r>
              <a:rPr lang="bg-BG" b="1" dirty="0"/>
              <a:t>Изберете образец</a:t>
            </a:r>
          </a:p>
          <a:p>
            <a:pPr lvl="1"/>
            <a:r>
              <a:rPr lang="bg-BG" b="1" dirty="0"/>
              <a:t>Зададете запълване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Зададете контур </a:t>
            </a:r>
            <a:r>
              <a:rPr lang="bg-BG" dirty="0"/>
              <a:t>на фигурата</a:t>
            </a:r>
          </a:p>
          <a:p>
            <a:pPr lvl="1"/>
            <a:r>
              <a:rPr lang="bg-BG" b="1" dirty="0"/>
              <a:t>Изберете ефекти</a:t>
            </a:r>
            <a:r>
              <a:rPr lang="bg-BG" dirty="0"/>
              <a:t> на фигурата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графични обекти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9775" y="4559541"/>
            <a:ext cx="5591823" cy="17178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6501560" y="4710174"/>
            <a:ext cx="3348488" cy="11744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850048" y="4645669"/>
            <a:ext cx="2005952" cy="375684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850048" y="5021353"/>
            <a:ext cx="2005952" cy="48763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850048" y="5508984"/>
            <a:ext cx="2005952" cy="440188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854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Правила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при създаване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Структура</a:t>
            </a:r>
            <a:r>
              <a:rPr lang="bg-BG" sz="2800" dirty="0">
                <a:solidFill>
                  <a:schemeClr val="bg2"/>
                </a:solidFill>
              </a:rPr>
              <a:t> 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оформяне</a:t>
            </a:r>
            <a:r>
              <a:rPr lang="bg-BG" sz="2800" dirty="0">
                <a:solidFill>
                  <a:schemeClr val="bg2"/>
                </a:solidFill>
              </a:rPr>
              <a:t> на компютърна презентация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Вмъкване</a:t>
            </a:r>
            <a:r>
              <a:rPr lang="bg-BG" sz="2800" b="1" dirty="0">
                <a:solidFill>
                  <a:schemeClr val="bg2"/>
                </a:solidFill>
              </a:rPr>
              <a:t> </a:t>
            </a:r>
            <a:r>
              <a:rPr lang="bg-BG" sz="2800" dirty="0">
                <a:solidFill>
                  <a:schemeClr val="bg2"/>
                </a:solidFill>
              </a:rPr>
              <a:t>на</a:t>
            </a:r>
            <a:r>
              <a:rPr lang="bg-BG" sz="2800" b="1" dirty="0">
                <a:solidFill>
                  <a:schemeClr val="bg2"/>
                </a:solidFill>
              </a:rPr>
              <a:t> изображения </a:t>
            </a:r>
            <a:r>
              <a:rPr lang="bg-BG" sz="2800" dirty="0">
                <a:solidFill>
                  <a:schemeClr val="bg2"/>
                </a:solidFill>
              </a:rPr>
              <a:t>от: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Компютъра</a:t>
            </a:r>
          </a:p>
          <a:p>
            <a:pPr marL="914115" lvl="1"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Интернет</a:t>
            </a:r>
          </a:p>
          <a:p>
            <a:pPr marL="381049">
              <a:buClr>
                <a:schemeClr val="bg2"/>
              </a:buClr>
            </a:pPr>
            <a:r>
              <a:rPr lang="bg-BG" sz="3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Форматиране</a:t>
            </a:r>
            <a:r>
              <a:rPr lang="bg-BG" sz="3000" dirty="0">
                <a:solidFill>
                  <a:schemeClr val="bg2"/>
                </a:solidFill>
              </a:rPr>
              <a:t> на </a:t>
            </a:r>
            <a:r>
              <a:rPr lang="bg-BG" sz="3000" b="1" dirty="0">
                <a:solidFill>
                  <a:schemeClr val="bg2"/>
                </a:solidFill>
              </a:rPr>
              <a:t>графични</a:t>
            </a:r>
            <a:r>
              <a:rPr lang="bg-BG" sz="3000" dirty="0">
                <a:solidFill>
                  <a:schemeClr val="bg2"/>
                </a:solidFill>
              </a:rPr>
              <a:t> </a:t>
            </a:r>
            <a:r>
              <a:rPr lang="bg-BG" sz="3000" b="1" dirty="0">
                <a:solidFill>
                  <a:schemeClr val="bg2"/>
                </a:solidFill>
              </a:rPr>
              <a:t>обекти</a:t>
            </a:r>
            <a:r>
              <a:rPr lang="bg-BG" sz="3000" dirty="0">
                <a:solidFill>
                  <a:schemeClr val="bg2"/>
                </a:solidFill>
              </a:rPr>
              <a:t> и </a:t>
            </a:r>
            <a:r>
              <a:rPr lang="bg-BG" sz="3000" b="1" dirty="0">
                <a:solidFill>
                  <a:schemeClr val="bg2"/>
                </a:solidFill>
              </a:rPr>
              <a:t>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3131" y="1224000"/>
            <a:ext cx="11825737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/>
            </a:pPr>
            <a:r>
              <a:rPr lang="bg-BG" sz="3600" b="1" dirty="0"/>
              <a:t>Използва се подходящ дизайн, който включва съчетание на цветове, съответстващ фон, шрифтове...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1" y="3827373"/>
            <a:ext cx="4005000" cy="22563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420" y="3834866"/>
            <a:ext cx="3990657" cy="224708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03B55F-9819-1FC4-646C-BA0280387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1000" y="2697730"/>
            <a:ext cx="1023037" cy="10012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A3B7C4-C634-B63F-B5B4-683C2A283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3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941658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2"/>
            </a:pPr>
            <a:r>
              <a:rPr lang="bg-BG" sz="3600" b="1" dirty="0"/>
              <a:t>Цветът на текста трябва да е контрастен спрямо </a:t>
            </a:r>
            <a:br>
              <a:rPr lang="en-US" sz="3600" b="1" dirty="0"/>
            </a:br>
            <a:r>
              <a:rPr lang="bg-BG" sz="3600" b="1" dirty="0"/>
              <a:t>цвета на фона</a:t>
            </a:r>
          </a:p>
          <a:p>
            <a:endParaRPr lang="bg-BG" sz="40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4"/>
          <a:stretch/>
        </p:blipFill>
        <p:spPr>
          <a:xfrm>
            <a:off x="290999" y="3855485"/>
            <a:ext cx="4863610" cy="180662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319" y="3827373"/>
            <a:ext cx="4864608" cy="18628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C4AEC3-12DB-488E-E3AB-9EB887CA2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689788"/>
            <a:ext cx="1023036" cy="1005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0AC180-EC6E-471F-E6BE-0B3759026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693967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4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138766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3"/>
            </a:pPr>
            <a:r>
              <a:rPr lang="bg-BG" sz="3600" b="1" dirty="0"/>
              <a:t>Не използвайте ярки цветове за фон на слайд</a:t>
            </a:r>
          </a:p>
          <a:p>
            <a:endParaRPr lang="bg-BG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34" y="3564001"/>
            <a:ext cx="4527666" cy="25468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334" y="3564001"/>
            <a:ext cx="4527666" cy="2546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9F42B4-FA7D-D0A0-A3B2-2AE956A84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394000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5A2514-EAB5-82B4-FD70-7C0543934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04" y="2401942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6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9542" y="1304027"/>
            <a:ext cx="11872916" cy="772107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indent="-457200" algn="ctr">
              <a:buFont typeface="+mj-lt"/>
              <a:buAutoNum type="arabicPeriod" startAt="4"/>
            </a:pPr>
            <a:r>
              <a:rPr lang="bg-BG" sz="3600" b="1" dirty="0"/>
              <a:t>Текстът трябва да е кратък и ясен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817" y="3528957"/>
            <a:ext cx="4585183" cy="25818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28957"/>
            <a:ext cx="4585184" cy="25818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D07A8E-6F38-6758-4574-D39433B6F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1000" y="2423551"/>
            <a:ext cx="1023036" cy="100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6F80CF-B60A-F7B5-6187-A8FA26B660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7963" y="2337730"/>
            <a:ext cx="1023037" cy="10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Структура на компютърна презентация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656000" y="1584000"/>
            <a:ext cx="2895068" cy="2233629"/>
            <a:chOff x="4656000" y="1584000"/>
            <a:chExt cx="2895068" cy="223362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6000" y="1584000"/>
              <a:ext cx="2895068" cy="22336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361034" y="1809000"/>
              <a:ext cx="1485000" cy="614243"/>
            </a:xfrm>
            <a:prstGeom prst="rect">
              <a:avLst/>
            </a:prstGeom>
            <a:solidFill>
              <a:srgbClr val="7FD3CB"/>
            </a:solidFill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bg-BG" sz="1200" dirty="0"/>
                <a:t>Структура на презентация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4505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14000"/>
              </a:lnSpc>
            </a:pPr>
            <a:r>
              <a:rPr lang="bg-BG" sz="4000" dirty="0"/>
              <a:t>Всяка презентация трябва да има:</a:t>
            </a:r>
          </a:p>
          <a:p>
            <a:pPr lvl="1">
              <a:lnSpc>
                <a:spcPct val="114000"/>
              </a:lnSpc>
            </a:pPr>
            <a:r>
              <a:rPr lang="bg-BG" sz="3800" b="1" dirty="0"/>
              <a:t>Ясна цел </a:t>
            </a:r>
            <a:r>
              <a:rPr lang="bg-BG" sz="3800" dirty="0"/>
              <a:t>преди своето създаване</a:t>
            </a:r>
          </a:p>
          <a:p>
            <a:pPr lvl="1">
              <a:lnSpc>
                <a:spcPct val="114000"/>
              </a:lnSpc>
            </a:pPr>
            <a:r>
              <a:rPr lang="bg-BG" sz="3800" b="1" dirty="0"/>
              <a:t>Последователно</a:t>
            </a:r>
            <a:r>
              <a:rPr lang="bg-BG" sz="3800" dirty="0"/>
              <a:t> и </a:t>
            </a:r>
            <a:r>
              <a:rPr lang="bg-BG" sz="3800" b="1" dirty="0"/>
              <a:t>структурирано изготвяне</a:t>
            </a:r>
          </a:p>
          <a:p>
            <a:pPr lvl="1">
              <a:lnSpc>
                <a:spcPct val="114000"/>
              </a:lnSpc>
            </a:pPr>
            <a:r>
              <a:rPr lang="bg-BG" sz="3800" b="1" dirty="0"/>
              <a:t>Логическа връзка </a:t>
            </a:r>
            <a:r>
              <a:rPr lang="bg-BG" sz="3800" dirty="0"/>
              <a:t>между отделните </a:t>
            </a:r>
            <a:r>
              <a:rPr lang="bg-BG" sz="3800" b="1" dirty="0"/>
              <a:t>слайдове</a:t>
            </a:r>
          </a:p>
          <a:p>
            <a:pPr lvl="1">
              <a:lnSpc>
                <a:spcPct val="114000"/>
              </a:lnSpc>
            </a:pPr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презентация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6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4769</TotalTime>
  <Words>960</Words>
  <Application>Microsoft Office PowerPoint</Application>
  <PresentationFormat>Widescreen</PresentationFormat>
  <Paragraphs>170</Paragraphs>
  <Slides>36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Consolas</vt:lpstr>
      <vt:lpstr>Wingdings</vt:lpstr>
      <vt:lpstr>SoftUni</vt:lpstr>
      <vt:lpstr>Създаване на презентация и форматиране на графични обекти</vt:lpstr>
      <vt:lpstr>Съдържание</vt:lpstr>
      <vt:lpstr>Правила при създаване на презентация</vt:lpstr>
      <vt:lpstr>Правила</vt:lpstr>
      <vt:lpstr>Правила</vt:lpstr>
      <vt:lpstr>Правила</vt:lpstr>
      <vt:lpstr>Правила</vt:lpstr>
      <vt:lpstr>Структура на компютърна презентация</vt:lpstr>
      <vt:lpstr>Структура на презентация (1)</vt:lpstr>
      <vt:lpstr>Структура на презентация (2)</vt:lpstr>
      <vt:lpstr>Създаване на компютърна презентация</vt:lpstr>
      <vt:lpstr>Създаване на презентация в PowerPoint</vt:lpstr>
      <vt:lpstr>Дизайн на презентация</vt:lpstr>
      <vt:lpstr>Структура на оформление на елементи </vt:lpstr>
      <vt:lpstr>Добавяне на слайд</vt:lpstr>
      <vt:lpstr>Запазване на документ в PowerPoint</vt:lpstr>
      <vt:lpstr>Вмъкване и форматиране на графични обекти и изображения</vt:lpstr>
      <vt:lpstr>Вмъкване на графични изображения</vt:lpstr>
      <vt:lpstr>Вмъкване на изображения от компютъра</vt:lpstr>
      <vt:lpstr>Вмъкване на изображения от компютъра</vt:lpstr>
      <vt:lpstr>Вмъкване на изображения от компютъра</vt:lpstr>
      <vt:lpstr>Вмъкване на изображения от интернет</vt:lpstr>
      <vt:lpstr>Вмъкване на изображения от интернет</vt:lpstr>
      <vt:lpstr>Оразмеряване на изображения</vt:lpstr>
      <vt:lpstr>Оразмеряване на изображения – видео</vt:lpstr>
      <vt:lpstr>Форматиране на изображение</vt:lpstr>
      <vt:lpstr>Adjust панел</vt:lpstr>
      <vt:lpstr>Picture Styles панел</vt:lpstr>
      <vt:lpstr>Size панел</vt:lpstr>
      <vt:lpstr>Arrange панел</vt:lpstr>
      <vt:lpstr>Вмъкване на графични обекти</vt:lpstr>
      <vt:lpstr>Вмъкване на графични обекти – видео</vt:lpstr>
      <vt:lpstr>Форматиране на графични обекти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Създаване на презентация и форматиране на графични обекти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301</cp:revision>
  <dcterms:created xsi:type="dcterms:W3CDTF">2018-05-23T13:08:44Z</dcterms:created>
  <dcterms:modified xsi:type="dcterms:W3CDTF">2025-01-08T14:55:40Z</dcterms:modified>
  <cp:category/>
</cp:coreProperties>
</file>

<file path=docProps/thumbnail.jpeg>
</file>